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Montserrat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Lukáš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b783cbb69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ab783cbb69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1b976f4a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1b976f4a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Laura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1b976f4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1b976f4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Jirka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d055b8ffc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d055b8ffc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Jirka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b783cbb6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b783cbb6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Laura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b783cbb69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b783cbb69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Janek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b783cbb69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b783cbb69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Janek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b783cbb6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ab783cbb6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Janek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d055b8ffc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d055b8ffc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10.png"/><Relationship Id="rId11" Type="http://schemas.openxmlformats.org/officeDocument/2006/relationships/hyperlink" Target="https://smlouvy.gov.cz/smlouva/3433046?backlink=9x4ge" TargetMode="External"/><Relationship Id="rId10" Type="http://schemas.openxmlformats.org/officeDocument/2006/relationships/hyperlink" Target="https://smlouvy.gov.cz/smlouva/6937375?backlink=xny4u" TargetMode="External"/><Relationship Id="rId9" Type="http://schemas.openxmlformats.org/officeDocument/2006/relationships/hyperlink" Target="https://smlouvy.gov.cz/smlouva/10967420?backlink=a5mqr" TargetMode="External"/><Relationship Id="rId5" Type="http://schemas.openxmlformats.org/officeDocument/2006/relationships/image" Target="../media/image3.png"/><Relationship Id="rId6" Type="http://schemas.openxmlformats.org/officeDocument/2006/relationships/hyperlink" Target="https://smlouvy.gov.cz/smlouva/13286564?backlink=itls4" TargetMode="External"/><Relationship Id="rId7" Type="http://schemas.openxmlformats.org/officeDocument/2006/relationships/hyperlink" Target="https://smlouvy.gov.cz/smlouva/13286560?backlink=itls4" TargetMode="External"/><Relationship Id="rId8" Type="http://schemas.openxmlformats.org/officeDocument/2006/relationships/hyperlink" Target="https://smlouvy.gov.cz/smlouva/12699384?backlink=d2b5o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0" y="3048475"/>
            <a:ext cx="9144000" cy="890400"/>
          </a:xfrm>
          <a:prstGeom prst="rect">
            <a:avLst/>
          </a:prstGeom>
          <a:solidFill>
            <a:srgbClr val="16168A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FFFFFF"/>
                </a:solidFill>
                <a:highlight>
                  <a:srgbClr val="16168A"/>
                </a:highlight>
                <a:latin typeface="Montserrat"/>
                <a:ea typeface="Montserrat"/>
                <a:cs typeface="Montserrat"/>
                <a:sym typeface="Montserrat"/>
              </a:rPr>
              <a:t>ON-LINE tisková konference Greenpeace a Hnutí DUHA</a:t>
            </a:r>
            <a:br>
              <a:rPr lang="cs" sz="1400">
                <a:solidFill>
                  <a:srgbClr val="FFFFFF"/>
                </a:solidFill>
                <a:highlight>
                  <a:srgbClr val="16168A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cs" sz="1400">
                <a:solidFill>
                  <a:srgbClr val="FFFFFF"/>
                </a:solidFill>
                <a:highlight>
                  <a:srgbClr val="16168A"/>
                </a:highlight>
                <a:latin typeface="Montserrat"/>
                <a:ea typeface="Montserrat"/>
                <a:cs typeface="Montserrat"/>
                <a:sym typeface="Montserrat"/>
              </a:rPr>
              <a:t> před úředním projednáním výjimky z emisních limitů pro elektrárnu Počerady</a:t>
            </a:r>
            <a:endParaRPr sz="1400">
              <a:solidFill>
                <a:srgbClr val="FFFFFF"/>
              </a:solidFill>
              <a:highlight>
                <a:srgbClr val="16168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FFFFFF"/>
                </a:solidFill>
                <a:highlight>
                  <a:srgbClr val="16168A"/>
                </a:highlight>
                <a:latin typeface="Montserrat"/>
                <a:ea typeface="Montserrat"/>
                <a:cs typeface="Montserrat"/>
                <a:sym typeface="Montserrat"/>
              </a:rPr>
              <a:t>7. ledna 2021</a:t>
            </a:r>
            <a:endParaRPr sz="1400">
              <a:solidFill>
                <a:srgbClr val="FFFFFF"/>
              </a:solidFill>
              <a:highlight>
                <a:srgbClr val="16168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highlight>
                <a:srgbClr val="16168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Karel Polanecký, Jiří Koželouh, Jan Rovenský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19. října 2020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744575"/>
            <a:ext cx="8520600" cy="16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100">
                <a:solidFill>
                  <a:srgbClr val="16168A"/>
                </a:solidFill>
                <a:latin typeface="Montserrat"/>
                <a:ea typeface="Montserrat"/>
                <a:cs typeface="Montserrat"/>
                <a:sym typeface="Montserrat"/>
              </a:rPr>
              <a:t>Proč by uhelná elektrárna Počerady </a:t>
            </a:r>
            <a:endParaRPr b="1" sz="3100">
              <a:solidFill>
                <a:srgbClr val="16168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100">
                <a:solidFill>
                  <a:srgbClr val="16168A"/>
                </a:solidFill>
                <a:latin typeface="Montserrat"/>
                <a:ea typeface="Montserrat"/>
                <a:cs typeface="Montserrat"/>
                <a:sym typeface="Montserrat"/>
              </a:rPr>
              <a:t>neměla dostat výjimku?</a:t>
            </a:r>
            <a:br>
              <a:rPr b="1" lang="cs" sz="3100">
                <a:solidFill>
                  <a:srgbClr val="16168A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sz="1000">
              <a:solidFill>
                <a:srgbClr val="16168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 čtyřnásobné překračování limitu pro rtuť</a:t>
            </a:r>
            <a:endParaRPr sz="2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8326" y="4255687"/>
            <a:ext cx="2995353" cy="52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6118" y="4070275"/>
            <a:ext cx="2378975" cy="8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type="title"/>
          </p:nvPr>
        </p:nvSpPr>
        <p:spPr>
          <a:xfrm>
            <a:off x="311700" y="171000"/>
            <a:ext cx="8751900" cy="9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FFFF"/>
                </a:solidFill>
                <a:highlight>
                  <a:srgbClr val="16168A"/>
                </a:highlight>
                <a:latin typeface="Montserrat"/>
                <a:ea typeface="Montserrat"/>
                <a:cs typeface="Montserrat"/>
                <a:sym typeface="Montserrat"/>
              </a:rPr>
              <a:t>Výroba elektřiny v Počeradech 2020</a:t>
            </a:r>
            <a:endParaRPr b="1">
              <a:solidFill>
                <a:srgbClr val="FFFFFF"/>
              </a:solidFill>
              <a:highlight>
                <a:srgbClr val="16168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highlight>
                <a:srgbClr val="16168A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5" name="Google Shape;16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700" y="1270500"/>
            <a:ext cx="8836850" cy="282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6908850" y="3237350"/>
            <a:ext cx="19707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c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Faktor využití 57 %</a:t>
            </a:r>
            <a:endParaRPr b="1"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12420" l="3113" r="8170" t="14217"/>
          <a:stretch/>
        </p:blipFill>
        <p:spPr>
          <a:xfrm>
            <a:off x="5005725" y="0"/>
            <a:ext cx="413827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171000"/>
            <a:ext cx="8520600" cy="9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FFFF"/>
                </a:solidFill>
                <a:highlight>
                  <a:srgbClr val="16168A"/>
                </a:highlight>
                <a:latin typeface="Montserrat"/>
                <a:ea typeface="Montserrat"/>
                <a:cs typeface="Montserrat"/>
                <a:sym typeface="Montserrat"/>
              </a:rPr>
              <a:t>Od srpna 2021 začínají platit nové emisní   limity  pro uhelné elektrárny</a:t>
            </a:r>
            <a:endParaRPr b="1">
              <a:solidFill>
                <a:srgbClr val="FFFFFF"/>
              </a:solidFill>
              <a:highlight>
                <a:srgbClr val="16168A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14"/>
          <p:cNvSpPr/>
          <p:nvPr/>
        </p:nvSpPr>
        <p:spPr>
          <a:xfrm rot="977">
            <a:off x="667575" y="1345275"/>
            <a:ext cx="4222500" cy="28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300">
                <a:solidFill>
                  <a:srgbClr val="FFFFFF"/>
                </a:solidFill>
                <a:highlight>
                  <a:srgbClr val="16168A"/>
                </a:highlight>
                <a:latin typeface="Montserrat"/>
                <a:ea typeface="Montserrat"/>
                <a:cs typeface="Montserrat"/>
                <a:sym typeface="Montserrat"/>
              </a:rPr>
              <a:t> 2010 </a:t>
            </a:r>
            <a:r>
              <a:rPr b="1" lang="cs" sz="1300">
                <a:solidFill>
                  <a:srgbClr val="16168A"/>
                </a:solidFill>
                <a:latin typeface="Montserrat"/>
                <a:ea typeface="Montserrat"/>
                <a:cs typeface="Montserrat"/>
                <a:sym typeface="Montserrat"/>
              </a:rPr>
              <a:t> Přijetí směrnice o průmyslových emisích</a:t>
            </a:r>
            <a:endParaRPr b="1" sz="1600">
              <a:solidFill>
                <a:srgbClr val="16168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5" name="Google Shape;65;p14"/>
          <p:cNvCxnSpPr/>
          <p:nvPr/>
        </p:nvCxnSpPr>
        <p:spPr>
          <a:xfrm>
            <a:off x="551100" y="1419475"/>
            <a:ext cx="0" cy="2142300"/>
          </a:xfrm>
          <a:prstGeom prst="straightConnector1">
            <a:avLst/>
          </a:prstGeom>
          <a:noFill/>
          <a:ln cap="flat" cmpd="sng" w="38100">
            <a:solidFill>
              <a:srgbClr val="16168A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66" name="Google Shape;66;p14"/>
          <p:cNvCxnSpPr/>
          <p:nvPr/>
        </p:nvCxnSpPr>
        <p:spPr>
          <a:xfrm>
            <a:off x="1162725" y="1657425"/>
            <a:ext cx="0" cy="792000"/>
          </a:xfrm>
          <a:prstGeom prst="straightConnector1">
            <a:avLst/>
          </a:prstGeom>
          <a:noFill/>
          <a:ln cap="flat" cmpd="sng" w="19050">
            <a:solidFill>
              <a:srgbClr val="16168A"/>
            </a:solidFill>
            <a:prstDash val="solid"/>
            <a:round/>
            <a:headEnd len="med" w="med" type="oval"/>
            <a:tailEnd len="med" w="med" type="triangle"/>
          </a:ln>
        </p:spPr>
      </p:cxnSp>
      <p:sp>
        <p:nvSpPr>
          <p:cNvPr id="67" name="Google Shape;67;p14"/>
          <p:cNvSpPr/>
          <p:nvPr/>
        </p:nvSpPr>
        <p:spPr>
          <a:xfrm rot="914">
            <a:off x="1251425" y="1832250"/>
            <a:ext cx="3384300" cy="49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100">
                <a:solidFill>
                  <a:srgbClr val="FFFFFF"/>
                </a:solidFill>
                <a:highlight>
                  <a:srgbClr val="16168A"/>
                </a:highlight>
                <a:latin typeface="Montserrat"/>
                <a:ea typeface="Montserrat"/>
                <a:cs typeface="Montserrat"/>
                <a:sym typeface="Montserrat"/>
              </a:rPr>
              <a:t> 2011 - 2017 </a:t>
            </a:r>
            <a:br>
              <a:rPr b="1" lang="cs" sz="1100">
                <a:solidFill>
                  <a:srgbClr val="FFFFFF"/>
                </a:solidFill>
                <a:highlight>
                  <a:srgbClr val="16168A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cs" sz="1100">
                <a:solidFill>
                  <a:srgbClr val="16168A"/>
                </a:solidFill>
                <a:latin typeface="Montserrat"/>
                <a:ea typeface="Montserrat"/>
                <a:cs typeface="Montserrat"/>
                <a:sym typeface="Montserrat"/>
              </a:rPr>
              <a:t>Příprava nových emisních limitů</a:t>
            </a:r>
            <a:endParaRPr>
              <a:solidFill>
                <a:srgbClr val="16168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4"/>
          <p:cNvSpPr/>
          <p:nvPr/>
        </p:nvSpPr>
        <p:spPr>
          <a:xfrm rot="748">
            <a:off x="667575" y="2564325"/>
            <a:ext cx="4138200" cy="40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16168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300">
                <a:solidFill>
                  <a:srgbClr val="FFFFFF"/>
                </a:solidFill>
                <a:highlight>
                  <a:srgbClr val="16168A"/>
                </a:highlight>
                <a:latin typeface="Montserrat"/>
                <a:ea typeface="Montserrat"/>
                <a:cs typeface="Montserrat"/>
                <a:sym typeface="Montserrat"/>
              </a:rPr>
              <a:t> 2017 </a:t>
            </a:r>
            <a:r>
              <a:rPr b="1" lang="cs" sz="1300">
                <a:solidFill>
                  <a:srgbClr val="16168A"/>
                </a:solidFill>
                <a:latin typeface="Montserrat"/>
                <a:ea typeface="Montserrat"/>
                <a:cs typeface="Montserrat"/>
                <a:sym typeface="Montserrat"/>
              </a:rPr>
              <a:t> Schválení nových limitů v Evropské unii </a:t>
            </a:r>
            <a:br>
              <a:rPr b="1" lang="cs" sz="1300">
                <a:solidFill>
                  <a:srgbClr val="16168A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cs" sz="1300">
                <a:solidFill>
                  <a:srgbClr val="16168A"/>
                </a:solidFill>
                <a:latin typeface="Montserrat"/>
                <a:ea typeface="Montserrat"/>
                <a:cs typeface="Montserrat"/>
                <a:sym typeface="Montserrat"/>
              </a:rPr>
              <a:t>            na základě směrnice</a:t>
            </a:r>
            <a:endParaRPr b="1" sz="1300">
              <a:solidFill>
                <a:srgbClr val="16168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16168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4"/>
          <p:cNvSpPr/>
          <p:nvPr/>
        </p:nvSpPr>
        <p:spPr>
          <a:xfrm rot="733">
            <a:off x="667575" y="3217800"/>
            <a:ext cx="4222500" cy="28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16168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300">
                <a:solidFill>
                  <a:srgbClr val="FFFFFF"/>
                </a:solidFill>
                <a:highlight>
                  <a:srgbClr val="16168A"/>
                </a:highlight>
                <a:latin typeface="Montserrat"/>
                <a:ea typeface="Montserrat"/>
                <a:cs typeface="Montserrat"/>
                <a:sym typeface="Montserrat"/>
              </a:rPr>
              <a:t> 2021 </a:t>
            </a:r>
            <a:r>
              <a:rPr b="1" lang="cs" sz="1300">
                <a:solidFill>
                  <a:srgbClr val="16168A"/>
                </a:solidFill>
                <a:latin typeface="Montserrat"/>
                <a:ea typeface="Montserrat"/>
                <a:cs typeface="Montserrat"/>
                <a:sym typeface="Montserrat"/>
              </a:rPr>
              <a:t> V srpnu nastává účinnost nových limitů </a:t>
            </a:r>
            <a:endParaRPr b="1" sz="1300">
              <a:solidFill>
                <a:srgbClr val="16168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6168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403600" y="3649449"/>
            <a:ext cx="4356300" cy="1310400"/>
          </a:xfrm>
          <a:prstGeom prst="rect">
            <a:avLst/>
          </a:prstGeom>
          <a:solidFill>
            <a:srgbClr val="CCCCCC">
              <a:alpha val="8492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Emisní limity se vztahují na polétavý prach, oxid siřičitý, oxidy dusíku, rtuť a další, a také požadavky na monitoring, emise do vody, atd.</a:t>
            </a:r>
            <a:endParaRPr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Podle směrnice a zákona musí od srpna 2021 elektrárny </a:t>
            </a:r>
            <a:r>
              <a:rPr lang="c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plnit limity, vypnout, přejít do záložního režimu, nebo </a:t>
            </a:r>
            <a:br>
              <a:rPr lang="c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cs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získat výjimku </a:t>
            </a:r>
            <a:r>
              <a:rPr lang="cs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a to v odůvodněných zvláštních případech.</a:t>
            </a:r>
            <a:endParaRPr b="1" sz="1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4"/>
          <p:cNvSpPr/>
          <p:nvPr/>
        </p:nvSpPr>
        <p:spPr>
          <a:xfrm rot="1000">
            <a:off x="8147775" y="4850100"/>
            <a:ext cx="10317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foto: Zewlakk</a:t>
            </a:r>
            <a:endParaRPr sz="900">
              <a:solidFill>
                <a:srgbClr val="16168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449990" y="1382064"/>
            <a:ext cx="191400" cy="194700"/>
          </a:xfrm>
          <a:prstGeom prst="ellipse">
            <a:avLst/>
          </a:prstGeom>
          <a:solidFill>
            <a:srgbClr val="16168A"/>
          </a:solidFill>
          <a:ln cap="flat" cmpd="sng" w="9525">
            <a:solidFill>
              <a:srgbClr val="1616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/>
          <p:nvPr/>
        </p:nvSpPr>
        <p:spPr>
          <a:xfrm>
            <a:off x="457688" y="2584555"/>
            <a:ext cx="191400" cy="194700"/>
          </a:xfrm>
          <a:prstGeom prst="ellipse">
            <a:avLst/>
          </a:prstGeom>
          <a:solidFill>
            <a:srgbClr val="16168A"/>
          </a:solidFill>
          <a:ln cap="flat" cmpd="sng" w="9525">
            <a:solidFill>
              <a:srgbClr val="1616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 b="19283" l="0" r="0" t="5004"/>
          <a:stretch/>
        </p:blipFill>
        <p:spPr>
          <a:xfrm>
            <a:off x="0" y="0"/>
            <a:ext cx="9144000" cy="46159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Google Shape;79;p15"/>
          <p:cNvGrpSpPr/>
          <p:nvPr/>
        </p:nvGrpSpPr>
        <p:grpSpPr>
          <a:xfrm>
            <a:off x="445200" y="4692175"/>
            <a:ext cx="2616477" cy="344825"/>
            <a:chOff x="445200" y="4615975"/>
            <a:chExt cx="2616477" cy="344825"/>
          </a:xfrm>
        </p:grpSpPr>
        <p:pic>
          <p:nvPicPr>
            <p:cNvPr id="80" name="Google Shape;80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41728" y="4687769"/>
              <a:ext cx="1319950" cy="2030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45200" y="4615975"/>
              <a:ext cx="1048329" cy="344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5"/>
          <p:cNvSpPr txBox="1"/>
          <p:nvPr>
            <p:ph type="title"/>
          </p:nvPr>
        </p:nvSpPr>
        <p:spPr>
          <a:xfrm>
            <a:off x="311700" y="171000"/>
            <a:ext cx="8520600" cy="9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u="sng">
                <a:solidFill>
                  <a:srgbClr val="FFFFFF"/>
                </a:solidFill>
                <a:highlight>
                  <a:srgbClr val="16168A"/>
                </a:highlight>
                <a:latin typeface="Montserrat"/>
                <a:ea typeface="Montserrat"/>
                <a:cs typeface="Montserrat"/>
                <a:sym typeface="Montserrat"/>
              </a:rPr>
              <a:t>Počerady</a:t>
            </a:r>
            <a:r>
              <a:rPr b="1" lang="cs">
                <a:solidFill>
                  <a:srgbClr val="FFFFFF"/>
                </a:solidFill>
                <a:highlight>
                  <a:srgbClr val="16168A"/>
                </a:highlight>
                <a:latin typeface="Montserrat"/>
                <a:ea typeface="Montserrat"/>
                <a:cs typeface="Montserrat"/>
                <a:sym typeface="Montserrat"/>
              </a:rPr>
              <a:t>: největší a neplýtvavější uhelná elektrárna v ČR</a:t>
            </a:r>
            <a:endParaRPr b="1">
              <a:solidFill>
                <a:srgbClr val="FFFFFF"/>
              </a:solidFill>
              <a:highlight>
                <a:srgbClr val="16168A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390625" y="1258650"/>
            <a:ext cx="5226600" cy="3211200"/>
          </a:xfrm>
          <a:prstGeom prst="rect">
            <a:avLst/>
          </a:prstGeom>
          <a:solidFill>
            <a:srgbClr val="CCCCCC">
              <a:alpha val="5866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c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elektrárna spotřebuje nejvíce uhlí (Vršany) </a:t>
            </a:r>
            <a:br>
              <a:rPr b="1" lang="c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c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vyprodukuje nejvíce CO</a:t>
            </a:r>
            <a:r>
              <a:rPr b="1" baseline="-25000" lang="c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baseline="-25000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c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má nejhorší emisní intenzitu </a:t>
            </a:r>
            <a:r>
              <a:rPr lang="c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(nejvíce emisí </a:t>
            </a:r>
            <a:br>
              <a:rPr lang="c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c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 jednotku vyrobené energie)</a:t>
            </a:r>
            <a:r>
              <a:rPr b="1" lang="c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= je nejplýtvavější, </a:t>
            </a:r>
            <a:br>
              <a:rPr b="1" lang="c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c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 energetickou účinností ~ 32 %</a:t>
            </a:r>
            <a:endParaRPr b="1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c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největší zdroj NOx, 2. největší zdroj rtuti </a:t>
            </a:r>
            <a:br>
              <a:rPr b="1" lang="c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c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(1. jsou Chvaletice)</a:t>
            </a:r>
            <a:endParaRPr b="1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c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 roce 2019 vyrobila 5,3 TWh elektřiny</a:t>
            </a:r>
            <a:br>
              <a:rPr b="1" lang="c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c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/ ČR vyvezla 13 TWh</a:t>
            </a:r>
            <a:endParaRPr b="1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c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 31. 12. 2020 patřila ČEZ</a:t>
            </a:r>
            <a:br>
              <a:rPr b="1" lang="c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c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/ od 1. 1. 2021 patří Vršanské uhelné</a:t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4" name="Google Shape;84;p15"/>
          <p:cNvGrpSpPr/>
          <p:nvPr/>
        </p:nvGrpSpPr>
        <p:grpSpPr>
          <a:xfrm>
            <a:off x="5819450" y="1922450"/>
            <a:ext cx="3204816" cy="1514350"/>
            <a:chOff x="5819450" y="1922450"/>
            <a:chExt cx="3204816" cy="1514350"/>
          </a:xfrm>
        </p:grpSpPr>
        <p:pic>
          <p:nvPicPr>
            <p:cNvPr id="85" name="Google Shape;85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819450" y="1922450"/>
              <a:ext cx="3152050" cy="1514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Google Shape;86;p15"/>
            <p:cNvSpPr txBox="1"/>
            <p:nvPr/>
          </p:nvSpPr>
          <p:spPr>
            <a:xfrm>
              <a:off x="6855866" y="3225550"/>
              <a:ext cx="21684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/>
                <a:t>Zdroj obrázku: prezentace ČEZ, 4. 10. 2019</a:t>
              </a:r>
              <a:endParaRPr sz="800"/>
            </a:p>
          </p:txBody>
        </p:sp>
      </p:grpSp>
      <p:sp>
        <p:nvSpPr>
          <p:cNvPr id="87" name="Google Shape;87;p15"/>
          <p:cNvSpPr/>
          <p:nvPr/>
        </p:nvSpPr>
        <p:spPr>
          <a:xfrm rot="825">
            <a:off x="7852875" y="4316625"/>
            <a:ext cx="12504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foto: L.Otýpková</a:t>
            </a:r>
            <a:endParaRPr sz="900">
              <a:solidFill>
                <a:srgbClr val="16168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197325" y="847675"/>
            <a:ext cx="4808400" cy="3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b="1" lang="c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Chce vypouštět </a:t>
            </a:r>
            <a:r>
              <a:rPr b="1" lang="cs" sz="1300">
                <a:solidFill>
                  <a:srgbClr val="FFFFFF"/>
                </a:solidFill>
                <a:highlight>
                  <a:srgbClr val="16168A"/>
                </a:highlight>
                <a:latin typeface="Montserrat"/>
                <a:ea typeface="Montserrat"/>
                <a:cs typeface="Montserrat"/>
                <a:sym typeface="Montserrat"/>
              </a:rPr>
              <a:t> 4x více rtuti </a:t>
            </a:r>
            <a:r>
              <a:rPr b="1" lang="c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než stanovuje limit (28 místo 1-7 μg/m</a:t>
            </a:r>
            <a:r>
              <a:rPr b="1" baseline="30000" lang="c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lang="c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b="1" lang="c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Požaduje délku výjimky do 30. 6. 2025 = </a:t>
            </a:r>
            <a:r>
              <a:rPr b="1" lang="cs" sz="1300">
                <a:solidFill>
                  <a:srgbClr val="FFFFFF"/>
                </a:solidFill>
                <a:highlight>
                  <a:srgbClr val="16168A"/>
                </a:highlight>
                <a:latin typeface="Montserrat"/>
                <a:ea typeface="Montserrat"/>
                <a:cs typeface="Montserrat"/>
                <a:sym typeface="Montserrat"/>
              </a:rPr>
              <a:t> 4 roky </a:t>
            </a:r>
            <a:endParaRPr b="1"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b="1" lang="cs" sz="1300">
                <a:solidFill>
                  <a:srgbClr val="FFFFFF"/>
                </a:solidFill>
                <a:highlight>
                  <a:srgbClr val="16168A"/>
                </a:highlight>
                <a:latin typeface="Montserrat"/>
                <a:ea typeface="Montserrat"/>
                <a:cs typeface="Montserrat"/>
                <a:sym typeface="Montserrat"/>
              </a:rPr>
              <a:t> Neříká jestli a jak poté limit splní </a:t>
            </a:r>
            <a:r>
              <a:rPr b="1" lang="c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(možná bude chtít další výjimku)</a:t>
            </a:r>
            <a:endParaRPr b="1"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b="1" lang="c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Odmítá se zavázat k plnění harmonogramu opatření ke snížení emisí</a:t>
            </a:r>
            <a:endParaRPr b="1"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b="1" lang="c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Odmítá návrh ČIŽP, aby byla délka výjimky zkrácena postupně podle realizace opatření </a:t>
            </a:r>
            <a:br>
              <a:rPr b="1" lang="c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c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 jednotlivých blocích</a:t>
            </a:r>
            <a:endParaRPr b="1"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3" name="Google Shape;93;p16"/>
          <p:cNvGrpSpPr/>
          <p:nvPr/>
        </p:nvGrpSpPr>
        <p:grpSpPr>
          <a:xfrm>
            <a:off x="445200" y="4615975"/>
            <a:ext cx="2616477" cy="344825"/>
            <a:chOff x="445200" y="4615975"/>
            <a:chExt cx="2616477" cy="344825"/>
          </a:xfrm>
        </p:grpSpPr>
        <p:pic>
          <p:nvPicPr>
            <p:cNvPr id="94" name="Google Shape;94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41728" y="4687769"/>
              <a:ext cx="1319950" cy="2030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5200" y="4615975"/>
              <a:ext cx="1048329" cy="3448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6" name="Google Shape;96;p16"/>
          <p:cNvPicPr preferRelativeResize="0"/>
          <p:nvPr/>
        </p:nvPicPr>
        <p:blipFill rotWithShape="1">
          <a:blip r:embed="rId5">
            <a:alphaModFix/>
          </a:blip>
          <a:srcRect b="24703" l="37005" r="36259" t="9667"/>
          <a:stretch/>
        </p:blipFill>
        <p:spPr>
          <a:xfrm>
            <a:off x="5005725" y="-4975"/>
            <a:ext cx="413827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>
            <p:ph type="title"/>
          </p:nvPr>
        </p:nvSpPr>
        <p:spPr>
          <a:xfrm>
            <a:off x="311700" y="171000"/>
            <a:ext cx="8520600" cy="6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FFFF"/>
                </a:solidFill>
                <a:highlight>
                  <a:srgbClr val="16168A"/>
                </a:highlight>
                <a:latin typeface="Montserrat"/>
                <a:ea typeface="Montserrat"/>
                <a:cs typeface="Montserrat"/>
                <a:sym typeface="Montserrat"/>
              </a:rPr>
              <a:t> O co žádá Sev.en Energy pro Počerady?  </a:t>
            </a:r>
            <a:endParaRPr b="1">
              <a:solidFill>
                <a:srgbClr val="FFFFFF"/>
              </a:solidFill>
              <a:highlight>
                <a:srgbClr val="16168A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6"/>
          <p:cNvSpPr/>
          <p:nvPr/>
        </p:nvSpPr>
        <p:spPr>
          <a:xfrm rot="818">
            <a:off x="7919150" y="4850025"/>
            <a:ext cx="12603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foto: profimedia.cz</a:t>
            </a:r>
            <a:endParaRPr sz="90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/>
          <p:nvPr/>
        </p:nvSpPr>
        <p:spPr>
          <a:xfrm rot="1698">
            <a:off x="445200" y="3774925"/>
            <a:ext cx="4251001" cy="6714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5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Okolní obce Výškov, Volevčice, Blažim nesouhlasí s výjimkou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 b="9486" l="0" r="0" t="14984"/>
          <a:stretch/>
        </p:blipFill>
        <p:spPr>
          <a:xfrm>
            <a:off x="0" y="0"/>
            <a:ext cx="9144003" cy="4609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" name="Google Shape;105;p17"/>
          <p:cNvGrpSpPr/>
          <p:nvPr/>
        </p:nvGrpSpPr>
        <p:grpSpPr>
          <a:xfrm>
            <a:off x="445200" y="4692175"/>
            <a:ext cx="2616477" cy="344825"/>
            <a:chOff x="445200" y="4615975"/>
            <a:chExt cx="2616477" cy="344825"/>
          </a:xfrm>
        </p:grpSpPr>
        <p:pic>
          <p:nvPicPr>
            <p:cNvPr id="106" name="Google Shape;106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41728" y="4687769"/>
              <a:ext cx="1319950" cy="2030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45200" y="4615975"/>
              <a:ext cx="1048329" cy="344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7"/>
          <p:cNvSpPr txBox="1"/>
          <p:nvPr>
            <p:ph type="title"/>
          </p:nvPr>
        </p:nvSpPr>
        <p:spPr>
          <a:xfrm>
            <a:off x="311700" y="171000"/>
            <a:ext cx="8520600" cy="6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FFFF"/>
                </a:solidFill>
                <a:highlight>
                  <a:srgbClr val="16168A"/>
                </a:highlight>
                <a:latin typeface="Montserrat"/>
                <a:ea typeface="Montserrat"/>
                <a:cs typeface="Montserrat"/>
                <a:sym typeface="Montserrat"/>
              </a:rPr>
              <a:t>Proč jsou požadavky Sev.en Energy nezákonné</a:t>
            </a:r>
            <a:r>
              <a:rPr b="1" lang="cs">
                <a:solidFill>
                  <a:srgbClr val="FFFFFF"/>
                </a:solidFill>
                <a:highlight>
                  <a:srgbClr val="16168A"/>
                </a:highlight>
                <a:latin typeface="Montserrat"/>
                <a:ea typeface="Montserrat"/>
                <a:cs typeface="Montserrat"/>
                <a:sym typeface="Montserrat"/>
              </a:rPr>
              <a:t>?  </a:t>
            </a:r>
            <a:endParaRPr b="1">
              <a:solidFill>
                <a:srgbClr val="FFFFFF"/>
              </a:solidFill>
              <a:highlight>
                <a:srgbClr val="16168A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3696475" y="914850"/>
            <a:ext cx="5275200" cy="28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🔺"/>
            </a:pPr>
            <a:r>
              <a:rPr b="1" lang="c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Snížení znečištění nebrání nevýhodná zeměpisná poloha ani zvláštní technická charakteristika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🔺"/>
            </a:pPr>
            <a:r>
              <a:rPr b="1" lang="c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Překročení maximálního limitu dle Metodického pokynu MŽP - 20 μg/m</a:t>
            </a:r>
            <a:r>
              <a:rPr b="1" baseline="30000" lang="c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lang="c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🔺"/>
            </a:pPr>
            <a:r>
              <a:rPr b="1" lang="c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Absence plánů na dosažení limitů po skončení je opět v rozporu s Metodickým pokynem MŽP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🔺"/>
            </a:pPr>
            <a:r>
              <a:rPr b="1" lang="c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Utajení části podkladů jako “obchodní tajemství”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🔺"/>
            </a:pPr>
            <a:r>
              <a:rPr b="1" lang="c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Chyby v ekonomickém posouzení, manipulace s výpočtovým vzorcem z Metodického pokynu MŽP</a:t>
            </a:r>
            <a:endParaRPr b="1" sz="1300" u="sng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 b="0" l="0" r="0" t="24562"/>
          <a:stretch/>
        </p:blipFill>
        <p:spPr>
          <a:xfrm>
            <a:off x="-875" y="0"/>
            <a:ext cx="9144000" cy="46172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18"/>
          <p:cNvGrpSpPr/>
          <p:nvPr/>
        </p:nvGrpSpPr>
        <p:grpSpPr>
          <a:xfrm>
            <a:off x="445200" y="4692175"/>
            <a:ext cx="2616477" cy="344825"/>
            <a:chOff x="445200" y="4615975"/>
            <a:chExt cx="2616477" cy="344825"/>
          </a:xfrm>
        </p:grpSpPr>
        <p:pic>
          <p:nvPicPr>
            <p:cNvPr id="116" name="Google Shape;116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41728" y="4687769"/>
              <a:ext cx="1319950" cy="2030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45200" y="4615975"/>
              <a:ext cx="1048329" cy="344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" name="Google Shape;118;p18"/>
          <p:cNvSpPr txBox="1"/>
          <p:nvPr>
            <p:ph type="title"/>
          </p:nvPr>
        </p:nvSpPr>
        <p:spPr>
          <a:xfrm>
            <a:off x="311700" y="171000"/>
            <a:ext cx="8520600" cy="9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FFFF"/>
                </a:solidFill>
                <a:highlight>
                  <a:srgbClr val="16168A"/>
                </a:highlight>
                <a:latin typeface="Montserrat"/>
                <a:ea typeface="Montserrat"/>
                <a:cs typeface="Montserrat"/>
                <a:sym typeface="Montserrat"/>
              </a:rPr>
              <a:t>Proč by výjimku neměl posuzovat Krajský úřad Ústeckého kraje?</a:t>
            </a:r>
            <a:endParaRPr b="1">
              <a:solidFill>
                <a:srgbClr val="FFFFFF"/>
              </a:solidFill>
              <a:highlight>
                <a:srgbClr val="16168A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390625" y="1354925"/>
            <a:ext cx="4792500" cy="3076200"/>
          </a:xfrm>
          <a:prstGeom prst="rect">
            <a:avLst/>
          </a:prstGeom>
          <a:solidFill>
            <a:srgbClr val="CCCCCC">
              <a:alpha val="65359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c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Společnost Vršanská uhelná, a.s., která je novým vlastníkem elektrárny Počerady, pravidelně poskytuje Ústeckému kraji dary v řádu milionů korun</a:t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c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Účastníci řízení proto namítali, že je krajský úřad Ústeckého kraje podjatý a neměl by </a:t>
            </a:r>
            <a:br>
              <a:rPr b="1" lang="c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c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ve věci rozhodovat</a:t>
            </a:r>
            <a:endParaRPr b="1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cs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Ministerstvo životního prostředí jejich námitce nevyhovělo, budou ji však moci znovu uplatnit v rámci případné správní žaloby proti rozhodnutí o výjimce</a:t>
            </a:r>
            <a:endParaRPr b="1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8"/>
          <p:cNvSpPr/>
          <p:nvPr/>
        </p:nvSpPr>
        <p:spPr>
          <a:xfrm rot="825">
            <a:off x="7852875" y="4240425"/>
            <a:ext cx="12504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foto: Zewlakk</a:t>
            </a:r>
            <a:endParaRPr sz="900">
              <a:solidFill>
                <a:srgbClr val="16168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5963625" y="972950"/>
            <a:ext cx="2117700" cy="177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latin typeface="Montserrat"/>
                <a:ea typeface="Montserrat"/>
                <a:cs typeface="Montserrat"/>
                <a:sym typeface="Montserrat"/>
              </a:rPr>
              <a:t>6 000 000 Kč (</a:t>
            </a:r>
            <a:r>
              <a:rPr lang="cs" sz="1200"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15. 7. 2020</a:t>
            </a:r>
            <a:r>
              <a:rPr lang="cs" sz="120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latin typeface="Montserrat"/>
                <a:ea typeface="Montserrat"/>
                <a:cs typeface="Montserrat"/>
                <a:sym typeface="Montserrat"/>
              </a:rPr>
              <a:t>2 000 000 Kč (</a:t>
            </a:r>
            <a:r>
              <a:rPr lang="cs" sz="1200"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7"/>
              </a:rPr>
              <a:t>15. 7. 2020</a:t>
            </a:r>
            <a:r>
              <a:rPr lang="cs" sz="120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latin typeface="Montserrat"/>
                <a:ea typeface="Montserrat"/>
                <a:cs typeface="Montserrat"/>
                <a:sym typeface="Montserrat"/>
              </a:rPr>
              <a:t>5 000 ks respirátorů </a:t>
            </a:r>
            <a:br>
              <a:rPr lang="cs" sz="12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cs" sz="1200">
                <a:latin typeface="Montserrat"/>
                <a:ea typeface="Montserrat"/>
                <a:cs typeface="Montserrat"/>
                <a:sym typeface="Montserrat"/>
              </a:rPr>
              <a:t>v hodnotě 232 300 Kč </a:t>
            </a:r>
            <a:br>
              <a:rPr lang="cs" sz="12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cs" sz="1200"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cs" sz="1200"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8"/>
              </a:rPr>
              <a:t>27. 3. 2020</a:t>
            </a:r>
            <a:r>
              <a:rPr lang="cs" sz="120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latin typeface="Montserrat"/>
                <a:ea typeface="Montserrat"/>
                <a:cs typeface="Montserrat"/>
                <a:sym typeface="Montserrat"/>
              </a:rPr>
              <a:t>2 000 000 Kč (</a:t>
            </a:r>
            <a:r>
              <a:rPr lang="cs" sz="1200"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9"/>
              </a:rPr>
              <a:t>3. 12. 2019</a:t>
            </a:r>
            <a:r>
              <a:rPr lang="cs" sz="120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latin typeface="Montserrat"/>
                <a:ea typeface="Montserrat"/>
                <a:cs typeface="Montserrat"/>
                <a:sym typeface="Montserrat"/>
              </a:rPr>
              <a:t>3 500 000 Kč (</a:t>
            </a:r>
            <a:r>
              <a:rPr lang="cs" sz="1200"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0"/>
              </a:rPr>
              <a:t>10. 10. 2018</a:t>
            </a:r>
            <a:r>
              <a:rPr lang="cs" sz="120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latin typeface="Montserrat"/>
                <a:ea typeface="Montserrat"/>
                <a:cs typeface="Montserrat"/>
                <a:sym typeface="Montserrat"/>
              </a:rPr>
              <a:t>2 000 000 Kč (</a:t>
            </a:r>
            <a:r>
              <a:rPr lang="cs" sz="1200"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1"/>
              </a:rPr>
              <a:t>13. 10. 2017</a:t>
            </a:r>
            <a:r>
              <a:rPr lang="cs" sz="120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100">
              <a:solidFill>
                <a:srgbClr val="FF99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2" name="Google Shape;122;p18"/>
          <p:cNvCxnSpPr/>
          <p:nvPr/>
        </p:nvCxnSpPr>
        <p:spPr>
          <a:xfrm>
            <a:off x="5065125" y="2117150"/>
            <a:ext cx="898500" cy="6987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5871025" y="2514800"/>
            <a:ext cx="31626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cs" sz="1300">
                <a:solidFill>
                  <a:srgbClr val="FFFFFF"/>
                </a:solidFill>
                <a:highlight>
                  <a:srgbClr val="16168A"/>
                </a:highlight>
                <a:latin typeface="Montserrat"/>
                <a:ea typeface="Montserrat"/>
                <a:cs typeface="Montserrat"/>
                <a:sym typeface="Montserrat"/>
              </a:rPr>
              <a:t>Dary od společnosti Vršanská uhelná, patřící pod Sev.en Energy</a:t>
            </a:r>
            <a:endParaRPr b="1"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9"/>
          <p:cNvPicPr preferRelativeResize="0"/>
          <p:nvPr/>
        </p:nvPicPr>
        <p:blipFill rotWithShape="1">
          <a:blip r:embed="rId3">
            <a:alphaModFix/>
          </a:blip>
          <a:srcRect b="0" l="17297" r="3720" t="0"/>
          <a:stretch/>
        </p:blipFill>
        <p:spPr>
          <a:xfrm>
            <a:off x="5005725" y="0"/>
            <a:ext cx="41381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>
            <p:ph type="title"/>
          </p:nvPr>
        </p:nvSpPr>
        <p:spPr>
          <a:xfrm>
            <a:off x="311700" y="171000"/>
            <a:ext cx="8520600" cy="5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FFFF"/>
                </a:solidFill>
                <a:highlight>
                  <a:srgbClr val="16168A"/>
                </a:highlight>
                <a:latin typeface="Montserrat"/>
                <a:ea typeface="Montserrat"/>
                <a:cs typeface="Montserrat"/>
                <a:sym typeface="Montserrat"/>
              </a:rPr>
              <a:t> Budou Počerady druhé Chvaletice? </a:t>
            </a:r>
            <a:endParaRPr b="1">
              <a:solidFill>
                <a:srgbClr val="FFFFFF"/>
              </a:solidFill>
              <a:highlight>
                <a:srgbClr val="16168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highlight>
                <a:srgbClr val="16168A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9"/>
          <p:cNvSpPr/>
          <p:nvPr/>
        </p:nvSpPr>
        <p:spPr>
          <a:xfrm rot="1024">
            <a:off x="667575" y="888075"/>
            <a:ext cx="4028700" cy="284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300">
                <a:solidFill>
                  <a:srgbClr val="FFFFFF"/>
                </a:solidFill>
                <a:highlight>
                  <a:srgbClr val="16168A"/>
                </a:highlight>
                <a:latin typeface="Montserrat"/>
                <a:ea typeface="Montserrat"/>
                <a:cs typeface="Montserrat"/>
                <a:sym typeface="Montserrat"/>
              </a:rPr>
              <a:t> 2018 </a:t>
            </a:r>
            <a:r>
              <a:rPr b="1" lang="cs" sz="1300">
                <a:solidFill>
                  <a:srgbClr val="16168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" sz="1300">
                <a:solidFill>
                  <a:srgbClr val="16168A"/>
                </a:solidFill>
                <a:latin typeface="Montserrat"/>
                <a:ea typeface="Montserrat"/>
                <a:cs typeface="Montserrat"/>
                <a:sym typeface="Montserrat"/>
              </a:rPr>
              <a:t>prosinec -</a:t>
            </a:r>
            <a:r>
              <a:rPr b="1" lang="cs" sz="1300">
                <a:solidFill>
                  <a:srgbClr val="16168A"/>
                </a:solidFill>
                <a:latin typeface="Montserrat"/>
                <a:ea typeface="Montserrat"/>
                <a:cs typeface="Montserrat"/>
                <a:sym typeface="Montserrat"/>
              </a:rPr>
              <a:t> začátek řízení</a:t>
            </a:r>
            <a:br>
              <a:rPr lang="cs" sz="1300">
                <a:solidFill>
                  <a:srgbClr val="16168A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300">
              <a:solidFill>
                <a:srgbClr val="16168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300">
                <a:solidFill>
                  <a:srgbClr val="FFFFFF"/>
                </a:solidFill>
                <a:highlight>
                  <a:srgbClr val="16168A"/>
                </a:highlight>
                <a:latin typeface="Montserrat"/>
                <a:ea typeface="Montserrat"/>
                <a:cs typeface="Montserrat"/>
                <a:sym typeface="Montserrat"/>
              </a:rPr>
              <a:t> 2019 </a:t>
            </a:r>
            <a:r>
              <a:rPr b="1" lang="cs" sz="1300">
                <a:solidFill>
                  <a:srgbClr val="16168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" sz="1300">
                <a:solidFill>
                  <a:srgbClr val="16168A"/>
                </a:solidFill>
                <a:latin typeface="Montserrat"/>
                <a:ea typeface="Montserrat"/>
                <a:cs typeface="Montserrat"/>
                <a:sym typeface="Montserrat"/>
              </a:rPr>
              <a:t>červen -</a:t>
            </a:r>
            <a:r>
              <a:rPr b="1" lang="cs" sz="1300">
                <a:solidFill>
                  <a:srgbClr val="16168A"/>
                </a:solidFill>
                <a:latin typeface="Montserrat"/>
                <a:ea typeface="Montserrat"/>
                <a:cs typeface="Montserrat"/>
                <a:sym typeface="Montserrat"/>
              </a:rPr>
              <a:t> první udělení výjimky</a:t>
            </a:r>
            <a:br>
              <a:rPr b="1" lang="cs" sz="1300">
                <a:solidFill>
                  <a:srgbClr val="16168A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cs" sz="1300">
                <a:solidFill>
                  <a:srgbClr val="16168A"/>
                </a:solidFill>
                <a:latin typeface="Montserrat"/>
                <a:ea typeface="Montserrat"/>
                <a:cs typeface="Montserrat"/>
                <a:sym typeface="Montserrat"/>
              </a:rPr>
              <a:t>           </a:t>
            </a:r>
            <a:r>
              <a:rPr lang="cs" sz="1300">
                <a:solidFill>
                  <a:srgbClr val="16168A"/>
                </a:solidFill>
                <a:latin typeface="Montserrat"/>
                <a:ea typeface="Montserrat"/>
                <a:cs typeface="Montserrat"/>
                <a:sym typeface="Montserrat"/>
              </a:rPr>
              <a:t>listopad -</a:t>
            </a:r>
            <a:r>
              <a:rPr b="1" lang="cs" sz="1300">
                <a:solidFill>
                  <a:srgbClr val="16168A"/>
                </a:solidFill>
                <a:latin typeface="Montserrat"/>
                <a:ea typeface="Montserrat"/>
                <a:cs typeface="Montserrat"/>
                <a:sym typeface="Montserrat"/>
              </a:rPr>
              <a:t> zrušení výjimky MŽP</a:t>
            </a:r>
            <a:br>
              <a:rPr b="1" lang="cs" sz="1300">
                <a:solidFill>
                  <a:srgbClr val="16168A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cs" sz="1300">
                <a:solidFill>
                  <a:srgbClr val="16168A"/>
                </a:solidFill>
                <a:latin typeface="Montserrat"/>
                <a:ea typeface="Montserrat"/>
                <a:cs typeface="Montserrat"/>
                <a:sym typeface="Montserrat"/>
              </a:rPr>
              <a:t>           </a:t>
            </a:r>
            <a:r>
              <a:rPr lang="cs" sz="1300">
                <a:solidFill>
                  <a:srgbClr val="16168A"/>
                </a:solidFill>
                <a:latin typeface="Montserrat"/>
                <a:ea typeface="Montserrat"/>
                <a:cs typeface="Montserrat"/>
                <a:sym typeface="Montserrat"/>
              </a:rPr>
              <a:t>prosinec - </a:t>
            </a:r>
            <a:r>
              <a:rPr b="1" lang="cs" sz="1300">
                <a:solidFill>
                  <a:srgbClr val="16168A"/>
                </a:solidFill>
                <a:latin typeface="Montserrat"/>
                <a:ea typeface="Montserrat"/>
                <a:cs typeface="Montserrat"/>
                <a:sym typeface="Montserrat"/>
              </a:rPr>
              <a:t>přidělení řízení krajskému</a:t>
            </a:r>
            <a:br>
              <a:rPr b="1" lang="cs" sz="1300">
                <a:solidFill>
                  <a:srgbClr val="16168A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cs" sz="1300">
                <a:solidFill>
                  <a:srgbClr val="16168A"/>
                </a:solidFill>
                <a:latin typeface="Montserrat"/>
                <a:ea typeface="Montserrat"/>
                <a:cs typeface="Montserrat"/>
                <a:sym typeface="Montserrat"/>
              </a:rPr>
              <a:t>	 úřadu Olomouckého kraje</a:t>
            </a:r>
            <a:endParaRPr b="1" sz="1300">
              <a:solidFill>
                <a:srgbClr val="16168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cs" sz="1300">
                <a:solidFill>
                  <a:srgbClr val="FFFFFF"/>
                </a:solidFill>
                <a:highlight>
                  <a:srgbClr val="16168A"/>
                </a:highlight>
                <a:latin typeface="Montserrat"/>
                <a:ea typeface="Montserrat"/>
                <a:cs typeface="Montserrat"/>
                <a:sym typeface="Montserrat"/>
              </a:rPr>
              <a:t> 2020 </a:t>
            </a:r>
            <a:r>
              <a:rPr b="1" lang="cs" sz="1300">
                <a:solidFill>
                  <a:srgbClr val="16168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" sz="1300">
                <a:solidFill>
                  <a:srgbClr val="16168A"/>
                </a:solidFill>
                <a:latin typeface="Montserrat"/>
                <a:ea typeface="Montserrat"/>
                <a:cs typeface="Montserrat"/>
                <a:sym typeface="Montserrat"/>
              </a:rPr>
              <a:t>září -</a:t>
            </a:r>
            <a:r>
              <a:rPr b="1" lang="cs" sz="1300">
                <a:solidFill>
                  <a:srgbClr val="16168A"/>
                </a:solidFill>
                <a:latin typeface="Montserrat"/>
                <a:ea typeface="Montserrat"/>
                <a:cs typeface="Montserrat"/>
                <a:sym typeface="Montserrat"/>
              </a:rPr>
              <a:t> podruhé udělena výjimka</a:t>
            </a:r>
            <a:br>
              <a:rPr b="1" lang="cs" sz="1300">
                <a:solidFill>
                  <a:srgbClr val="16168A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sz="1300">
              <a:solidFill>
                <a:srgbClr val="16168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cs">
                <a:solidFill>
                  <a:srgbClr val="16168A"/>
                </a:solidFill>
                <a:latin typeface="Montserrat"/>
                <a:ea typeface="Montserrat"/>
                <a:cs typeface="Montserrat"/>
                <a:sym typeface="Montserrat"/>
              </a:rPr>
              <a:t>Nyní běží odvolací řízení na Ministerstvu životního prostředí</a:t>
            </a:r>
            <a:endParaRPr b="1">
              <a:solidFill>
                <a:srgbClr val="16168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1" name="Google Shape;131;p19"/>
          <p:cNvCxnSpPr/>
          <p:nvPr/>
        </p:nvCxnSpPr>
        <p:spPr>
          <a:xfrm>
            <a:off x="539350" y="902222"/>
            <a:ext cx="26400" cy="2328300"/>
          </a:xfrm>
          <a:prstGeom prst="straightConnector1">
            <a:avLst/>
          </a:prstGeom>
          <a:noFill/>
          <a:ln cap="flat" cmpd="sng" w="38100">
            <a:solidFill>
              <a:srgbClr val="16168A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32" name="Google Shape;132;p19"/>
          <p:cNvSpPr/>
          <p:nvPr/>
        </p:nvSpPr>
        <p:spPr>
          <a:xfrm rot="691">
            <a:off x="7763100" y="4773775"/>
            <a:ext cx="14925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foto: Limity jsme my</a:t>
            </a:r>
            <a:endParaRPr sz="900">
              <a:solidFill>
                <a:srgbClr val="16168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9"/>
          <p:cNvSpPr/>
          <p:nvPr/>
        </p:nvSpPr>
        <p:spPr>
          <a:xfrm rot="1698">
            <a:off x="445200" y="3774925"/>
            <a:ext cx="4251001" cy="6714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3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Chvaletice žádají 3,5-krát vyšší limit pro rtuť </a:t>
            </a:r>
            <a:br>
              <a:rPr b="1" lang="cs" sz="13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cs" sz="13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(25 μg/m3) </a:t>
            </a:r>
            <a:r>
              <a:rPr b="1" lang="cs" sz="13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 to dokonce na 8 let </a:t>
            </a:r>
            <a:r>
              <a:rPr lang="cs" sz="13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(krajský úřad zkrátil na 6 let) </a:t>
            </a:r>
            <a:r>
              <a:rPr b="1" lang="cs" sz="13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 také výjimku pro NOx</a:t>
            </a:r>
            <a:r>
              <a:rPr lang="cs" sz="13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(8 let)</a:t>
            </a:r>
            <a:endParaRPr sz="15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4" name="Google Shape;134;p19"/>
          <p:cNvGrpSpPr/>
          <p:nvPr/>
        </p:nvGrpSpPr>
        <p:grpSpPr>
          <a:xfrm>
            <a:off x="445200" y="4692175"/>
            <a:ext cx="2616477" cy="344825"/>
            <a:chOff x="445200" y="4615975"/>
            <a:chExt cx="2616477" cy="344825"/>
          </a:xfrm>
        </p:grpSpPr>
        <p:pic>
          <p:nvPicPr>
            <p:cNvPr id="135" name="Google Shape;135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41728" y="4687769"/>
              <a:ext cx="1319950" cy="2030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45200" y="4615975"/>
              <a:ext cx="1048329" cy="344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19"/>
          <p:cNvSpPr/>
          <p:nvPr/>
        </p:nvSpPr>
        <p:spPr>
          <a:xfrm>
            <a:off x="449990" y="1276000"/>
            <a:ext cx="191400" cy="194700"/>
          </a:xfrm>
          <a:prstGeom prst="ellipse">
            <a:avLst/>
          </a:prstGeom>
          <a:solidFill>
            <a:srgbClr val="16168A"/>
          </a:solidFill>
          <a:ln cap="flat" cmpd="sng" w="9525">
            <a:solidFill>
              <a:srgbClr val="1616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9"/>
          <p:cNvSpPr/>
          <p:nvPr/>
        </p:nvSpPr>
        <p:spPr>
          <a:xfrm>
            <a:off x="463145" y="2419000"/>
            <a:ext cx="191400" cy="194700"/>
          </a:xfrm>
          <a:prstGeom prst="ellipse">
            <a:avLst/>
          </a:prstGeom>
          <a:solidFill>
            <a:srgbClr val="16168A"/>
          </a:solidFill>
          <a:ln cap="flat" cmpd="sng" w="9525">
            <a:solidFill>
              <a:srgbClr val="1616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9"/>
          <p:cNvSpPr/>
          <p:nvPr/>
        </p:nvSpPr>
        <p:spPr>
          <a:xfrm>
            <a:off x="452231" y="868691"/>
            <a:ext cx="191400" cy="194700"/>
          </a:xfrm>
          <a:prstGeom prst="ellipse">
            <a:avLst/>
          </a:prstGeom>
          <a:solidFill>
            <a:srgbClr val="16168A"/>
          </a:solidFill>
          <a:ln cap="flat" cmpd="sng" w="9525">
            <a:solidFill>
              <a:srgbClr val="1616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0" y="1548975"/>
            <a:ext cx="5002710" cy="271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4849119" y="1167975"/>
            <a:ext cx="4254000" cy="37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Char char="●"/>
            </a:pPr>
            <a:r>
              <a:rPr lang="cs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Prunéřov II, Tušimice II a Ledvice 6 žádají </a:t>
            </a:r>
            <a:r>
              <a:rPr b="1" lang="cs" sz="1600">
                <a:solidFill>
                  <a:srgbClr val="FFFFFF"/>
                </a:solidFill>
                <a:highlight>
                  <a:srgbClr val="16168A"/>
                </a:highlight>
                <a:latin typeface="Montserrat"/>
                <a:ea typeface="Montserrat"/>
                <a:cs typeface="Montserrat"/>
                <a:sym typeface="Montserrat"/>
              </a:rPr>
              <a:t>menší či kratší výjimky a po nich plánují splnit limity</a:t>
            </a:r>
            <a:br>
              <a:rPr b="1" lang="cs" sz="1600">
                <a:solidFill>
                  <a:srgbClr val="FFFFFF"/>
                </a:solidFill>
                <a:highlight>
                  <a:srgbClr val="16168A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Mělník III, Mělník II</a:t>
            </a:r>
            <a:r>
              <a:rPr b="1" lang="cs" sz="1600">
                <a:solidFill>
                  <a:srgbClr val="FFFFFF"/>
                </a:solidFill>
                <a:highlight>
                  <a:srgbClr val="16168A"/>
                </a:highlight>
                <a:latin typeface="Montserrat"/>
                <a:ea typeface="Montserrat"/>
                <a:cs typeface="Montserrat"/>
                <a:sym typeface="Montserrat"/>
              </a:rPr>
              <a:t> plánují skončit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Dětmarovice, Kladno, Ledvice 4</a:t>
            </a:r>
            <a:r>
              <a:rPr lang="cs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cs" sz="1600">
                <a:solidFill>
                  <a:srgbClr val="FFFFFF"/>
                </a:solidFill>
                <a:highlight>
                  <a:srgbClr val="16168A"/>
                </a:highlight>
                <a:latin typeface="Montserrat"/>
                <a:ea typeface="Montserrat"/>
                <a:cs typeface="Montserrat"/>
                <a:sym typeface="Montserrat"/>
              </a:rPr>
              <a:t>plánují limity splnit </a:t>
            </a:r>
            <a:br>
              <a:rPr b="1" lang="cs" sz="1600">
                <a:solidFill>
                  <a:srgbClr val="FFFFFF"/>
                </a:solidFill>
                <a:highlight>
                  <a:srgbClr val="16168A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Velké teplárny jako Opatovice, Trmice a Mělník I či Vřesová žádají </a:t>
            </a:r>
            <a:r>
              <a:rPr b="1" lang="cs" sz="1600">
                <a:solidFill>
                  <a:srgbClr val="FFFFFF"/>
                </a:solidFill>
                <a:highlight>
                  <a:srgbClr val="16168A"/>
                </a:highlight>
                <a:latin typeface="Montserrat"/>
                <a:ea typeface="Montserrat"/>
                <a:cs typeface="Montserrat"/>
                <a:sym typeface="Montserrat"/>
              </a:rPr>
              <a:t>méně rozsáhlé  a kratší výjimky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6" name="Google Shape;146;p20"/>
          <p:cNvGrpSpPr/>
          <p:nvPr/>
        </p:nvGrpSpPr>
        <p:grpSpPr>
          <a:xfrm>
            <a:off x="445200" y="4615975"/>
            <a:ext cx="2616477" cy="344825"/>
            <a:chOff x="445200" y="4615975"/>
            <a:chExt cx="2616477" cy="344825"/>
          </a:xfrm>
        </p:grpSpPr>
        <p:pic>
          <p:nvPicPr>
            <p:cNvPr id="147" name="Google Shape;147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41728" y="4687769"/>
              <a:ext cx="1319950" cy="2030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45200" y="4615975"/>
              <a:ext cx="1048329" cy="344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9" name="Google Shape;149;p20"/>
          <p:cNvSpPr txBox="1"/>
          <p:nvPr>
            <p:ph type="title"/>
          </p:nvPr>
        </p:nvSpPr>
        <p:spPr>
          <a:xfrm>
            <a:off x="311700" y="171000"/>
            <a:ext cx="8520600" cy="9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FFFF"/>
                </a:solidFill>
                <a:highlight>
                  <a:srgbClr val="16168A"/>
                </a:highlight>
                <a:latin typeface="Montserrat"/>
                <a:ea typeface="Montserrat"/>
                <a:cs typeface="Montserrat"/>
                <a:sym typeface="Montserrat"/>
              </a:rPr>
              <a:t>Další elektrárny a teplárny nežádají o tak rozsáhlé výjimky bez plánů na splnění limitů</a:t>
            </a:r>
            <a:endParaRPr b="1">
              <a:solidFill>
                <a:srgbClr val="FFFFFF"/>
              </a:solidFill>
              <a:highlight>
                <a:srgbClr val="16168A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type="title"/>
          </p:nvPr>
        </p:nvSpPr>
        <p:spPr>
          <a:xfrm>
            <a:off x="311700" y="171000"/>
            <a:ext cx="8520600" cy="9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FFFF"/>
                </a:solidFill>
                <a:highlight>
                  <a:srgbClr val="16168A"/>
                </a:highlight>
                <a:latin typeface="Montserrat"/>
                <a:ea typeface="Montserrat"/>
                <a:cs typeface="Montserrat"/>
                <a:sym typeface="Montserrat"/>
              </a:rPr>
              <a:t>Děkujeme za pozornost. Máte dotazy?</a:t>
            </a:r>
            <a:endParaRPr b="1">
              <a:solidFill>
                <a:srgbClr val="16168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1"/>
          <p:cNvSpPr txBox="1"/>
          <p:nvPr>
            <p:ph idx="1" type="body"/>
          </p:nvPr>
        </p:nvSpPr>
        <p:spPr>
          <a:xfrm>
            <a:off x="2422500" y="1056475"/>
            <a:ext cx="5832300" cy="3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1600">
                <a:solidFill>
                  <a:srgbClr val="FFFFFF"/>
                </a:solidFill>
                <a:highlight>
                  <a:srgbClr val="16168A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cs" sz="1600">
                <a:solidFill>
                  <a:schemeClr val="lt1"/>
                </a:solidFill>
                <a:highlight>
                  <a:srgbClr val="16168A"/>
                </a:highlight>
                <a:latin typeface="Montserrat"/>
                <a:ea typeface="Montserrat"/>
                <a:cs typeface="Montserrat"/>
                <a:sym typeface="Montserrat"/>
              </a:rPr>
              <a:t> Jiří Koželouh </a:t>
            </a:r>
            <a:r>
              <a:rPr b="1" lang="c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vedoucí energetického programu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1600">
                <a:solidFill>
                  <a:srgbClr val="FFFFFF"/>
                </a:solidFill>
                <a:highlight>
                  <a:srgbClr val="16168A"/>
                </a:highlight>
                <a:latin typeface="Montserrat"/>
                <a:ea typeface="Montserrat"/>
                <a:cs typeface="Montserrat"/>
                <a:sym typeface="Montserrat"/>
              </a:rPr>
              <a:t> Jan Rovenský </a:t>
            </a:r>
            <a:r>
              <a:rPr b="1" lang="c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vedoucí energetické kampaně 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600">
                <a:solidFill>
                  <a:schemeClr val="lt1"/>
                </a:solidFill>
                <a:highlight>
                  <a:srgbClr val="16168A"/>
                </a:highlight>
                <a:latin typeface="Montserrat"/>
                <a:ea typeface="Montserrat"/>
                <a:cs typeface="Montserrat"/>
                <a:sym typeface="Montserrat"/>
              </a:rPr>
              <a:t>Laura Otýpková </a:t>
            </a:r>
            <a:r>
              <a:rPr b="1" lang="c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právnička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6" name="Google Shape;15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175" y="2487133"/>
            <a:ext cx="1654298" cy="2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363" y="1118100"/>
            <a:ext cx="1758125" cy="605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/>
          <p:nvPr/>
        </p:nvSpPr>
        <p:spPr>
          <a:xfrm>
            <a:off x="63175" y="4630475"/>
            <a:ext cx="90744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pic>
        <p:nvPicPr>
          <p:cNvPr id="159" name="Google Shape;15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738" y="3561828"/>
            <a:ext cx="1481375" cy="41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